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5" Type="http://schemas.openxmlformats.org/officeDocument/2006/relationships/custom-properties" Target="docProps/custom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6" r:id="rId2"/>
    <p:sldId id="319" r:id="rId3"/>
    <p:sldId id="315" r:id="rId4"/>
    <p:sldId id="304" r:id="rId5"/>
    <p:sldId id="316" r:id="rId6"/>
    <p:sldId id="317" r:id="rId7"/>
    <p:sldId id="320" r:id="rId8"/>
    <p:sldId id="347" r:id="rId9"/>
    <p:sldId id="321" r:id="rId10"/>
    <p:sldId id="318" r:id="rId11"/>
    <p:sldId id="322" r:id="rId12"/>
    <p:sldId id="323" r:id="rId13"/>
    <p:sldId id="324" r:id="rId14"/>
    <p:sldId id="325" r:id="rId15"/>
    <p:sldId id="326" r:id="rId16"/>
    <p:sldId id="327" r:id="rId17"/>
    <p:sldId id="328" r:id="rId18"/>
    <p:sldId id="335" r:id="rId19"/>
    <p:sldId id="343" r:id="rId20"/>
    <p:sldId id="349" r:id="rId21"/>
    <p:sldId id="338" r:id="rId22"/>
    <p:sldId id="350" r:id="rId23"/>
    <p:sldId id="348" r:id="rId24"/>
    <p:sldId id="351" r:id="rId25"/>
    <p:sldId id="339" r:id="rId26"/>
    <p:sldId id="342" r:id="rId27"/>
    <p:sldId id="340" r:id="rId28"/>
    <p:sldId id="330" r:id="rId29"/>
    <p:sldId id="341" r:id="rId30"/>
    <p:sldId id="344" r:id="rId31"/>
    <p:sldId id="332" r:id="rId32"/>
    <p:sldId id="345" r:id="rId33"/>
  </p:sldIdLst>
  <p:sldSz cx="12192000" cy="6858000"/>
  <p:notesSz cx="10164763" cy="70342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375" autoAdjust="0"/>
    <p:restoredTop sz="94660"/>
  </p:normalViewPr>
  <p:slideViewPr>
    <p:cSldViewPr snapToGrid="0">
      <p:cViewPr varScale="1">
        <p:scale>
          <a:sx n="72" d="100"/>
          <a:sy n="72" d="100"/>
        </p:scale>
        <p:origin x="9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slide" Target="slides/slide7.xml" />
  <Relationship Id="rId13" Type="http://schemas.openxmlformats.org/officeDocument/2006/relationships/slide" Target="slides/slide12.xml" />
  <Relationship Id="rId18" Type="http://schemas.openxmlformats.org/officeDocument/2006/relationships/slide" Target="slides/slide17.xml" />
  <Relationship Id="rId26" Type="http://schemas.openxmlformats.org/officeDocument/2006/relationships/slide" Target="slides/slide25.xml" />
  <Relationship Id="rId3" Type="http://schemas.openxmlformats.org/officeDocument/2006/relationships/slide" Target="slides/slide2.xml" />
  <Relationship Id="rId21" Type="http://schemas.openxmlformats.org/officeDocument/2006/relationships/slide" Target="slides/slide20.xml" />
  <Relationship Id="rId34" Type="http://schemas.openxmlformats.org/officeDocument/2006/relationships/presProps" Target="presProps.xml" />
  <Relationship Id="rId7" Type="http://schemas.openxmlformats.org/officeDocument/2006/relationships/slide" Target="slides/slide6.xml" />
  <Relationship Id="rId12" Type="http://schemas.openxmlformats.org/officeDocument/2006/relationships/slide" Target="slides/slide11.xml" />
  <Relationship Id="rId17" Type="http://schemas.openxmlformats.org/officeDocument/2006/relationships/slide" Target="slides/slide16.xml" />
  <Relationship Id="rId25" Type="http://schemas.openxmlformats.org/officeDocument/2006/relationships/slide" Target="slides/slide24.xml" />
  <Relationship Id="rId33" Type="http://schemas.openxmlformats.org/officeDocument/2006/relationships/slide" Target="slides/slide32.xml" />
  <Relationship Id="rId2" Type="http://schemas.openxmlformats.org/officeDocument/2006/relationships/slide" Target="slides/slide1.xml" />
  <Relationship Id="rId16" Type="http://schemas.openxmlformats.org/officeDocument/2006/relationships/slide" Target="slides/slide15.xml" />
  <Relationship Id="rId20" Type="http://schemas.openxmlformats.org/officeDocument/2006/relationships/slide" Target="slides/slide19.xml" />
  <Relationship Id="rId29" Type="http://schemas.openxmlformats.org/officeDocument/2006/relationships/slide" Target="slides/slide28.xml" />
  <Relationship Id="rId1" Type="http://schemas.openxmlformats.org/officeDocument/2006/relationships/slideMaster" Target="slideMasters/slideMaster1.xml" />
  <Relationship Id="rId6" Type="http://schemas.openxmlformats.org/officeDocument/2006/relationships/slide" Target="slides/slide5.xml" />
  <Relationship Id="rId11" Type="http://schemas.openxmlformats.org/officeDocument/2006/relationships/slide" Target="slides/slide10.xml" />
  <Relationship Id="rId24" Type="http://schemas.openxmlformats.org/officeDocument/2006/relationships/slide" Target="slides/slide23.xml" />
  <Relationship Id="rId32" Type="http://schemas.openxmlformats.org/officeDocument/2006/relationships/slide" Target="slides/slide31.xml" />
  <Relationship Id="rId37" Type="http://schemas.openxmlformats.org/officeDocument/2006/relationships/tableStyles" Target="tableStyles.xml" />
  <Relationship Id="rId5" Type="http://schemas.openxmlformats.org/officeDocument/2006/relationships/slide" Target="slides/slide4.xml" />
  <Relationship Id="rId15" Type="http://schemas.openxmlformats.org/officeDocument/2006/relationships/slide" Target="slides/slide14.xml" />
  <Relationship Id="rId23" Type="http://schemas.openxmlformats.org/officeDocument/2006/relationships/slide" Target="slides/slide22.xml" />
  <Relationship Id="rId28" Type="http://schemas.openxmlformats.org/officeDocument/2006/relationships/slide" Target="slides/slide27.xml" />
  <Relationship Id="rId36" Type="http://schemas.openxmlformats.org/officeDocument/2006/relationships/theme" Target="theme/theme1.xml" />
  <Relationship Id="rId10" Type="http://schemas.openxmlformats.org/officeDocument/2006/relationships/slide" Target="slides/slide9.xml" />
  <Relationship Id="rId19" Type="http://schemas.openxmlformats.org/officeDocument/2006/relationships/slide" Target="slides/slide18.xml" />
  <Relationship Id="rId31" Type="http://schemas.openxmlformats.org/officeDocument/2006/relationships/slide" Target="slides/slide30.xml" />
  <Relationship Id="rId4" Type="http://schemas.openxmlformats.org/officeDocument/2006/relationships/slide" Target="slides/slide3.xml" />
  <Relationship Id="rId9" Type="http://schemas.openxmlformats.org/officeDocument/2006/relationships/slide" Target="slides/slide8.xml" />
  <Relationship Id="rId14" Type="http://schemas.openxmlformats.org/officeDocument/2006/relationships/slide" Target="slides/slide13.xml" />
  <Relationship Id="rId22" Type="http://schemas.openxmlformats.org/officeDocument/2006/relationships/slide" Target="slides/slide21.xml" />
  <Relationship Id="rId27" Type="http://schemas.openxmlformats.org/officeDocument/2006/relationships/slide" Target="slides/slide26.xml" />
  <Relationship Id="rId30" Type="http://schemas.openxmlformats.org/officeDocument/2006/relationships/slide" Target="slides/slide29.xml" />
  <Relationship Id="rId35" Type="http://schemas.openxmlformats.org/officeDocument/2006/relationships/viewProps" Target="viewProps.xml" />
</Relationship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79158C-2DC1-4248-8987-B805C0E078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B9280E6-97F6-4969-AFE3-524E387435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16B022-A385-4452-AEB1-3008BB217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0FF3-EE70-424B-B4EB-7FB6A374735F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8EAD02-9823-4398-B192-1DC38F801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8E50B4-B68D-4F54-92D6-4FE7234E5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0979-D49C-4CBE-B0F2-2DBF67E86F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30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FB635F-D56C-48DA-9DF0-19AE0F52A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F225B90-28EF-4141-B230-DE57883697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2F77E5-BD05-40D4-97C7-760EA8C88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0FF3-EE70-424B-B4EB-7FB6A374735F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A1B2A20-39A0-4E6E-B2D7-67FB1CA09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110456-B47E-49C4-9A39-0D40A62E3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0979-D49C-4CBE-B0F2-2DBF67E86F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556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581A554-7E22-44CB-9191-519C4B6EAC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2CBA7E8-87E2-47B3-998B-E83BB76BE0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127A301-AA11-45C9-B983-314F7E280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0FF3-EE70-424B-B4EB-7FB6A374735F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9E2846-F43C-41D0-94A3-A8858D2B4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4E9503-820E-41BF-8299-98710B1EB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0979-D49C-4CBE-B0F2-2DBF67E86F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2607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49FFF1-63BE-4AA7-B6F3-A4FBE5E15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BDC3303-6DF8-4072-9C25-6B8425681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0622ED-6D90-4264-A861-3C3FD82AD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0FF3-EE70-424B-B4EB-7FB6A374735F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005B31-F2C5-47E0-9C1F-AD25E788D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EF72B18-27ED-4DEE-88C0-07FC7FCBC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0979-D49C-4CBE-B0F2-2DBF67E86F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6829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F459B9-861A-4E96-BA5E-54D2CC832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14F2633-981D-4FA1-BC48-8A0549D90D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374FF-97FA-4DF0-A6DB-69E4C5592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0FF3-EE70-424B-B4EB-7FB6A374735F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90251E-6B75-436C-A9A4-C0D9A7E53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8E0ACF-E584-468B-A761-671E5250C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0979-D49C-4CBE-B0F2-2DBF67E86F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2711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9652A0-05F2-4838-8271-6AC121E35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4DFF44D-EBAA-4624-BDEF-208CEF8C2B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4128AC5-DADF-48BC-A4E4-EC96CC7FDD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25CE636-8B67-412A-9AAE-DC7A710C5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0FF3-EE70-424B-B4EB-7FB6A374735F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C76047-2DA0-4467-9EDB-7A577F8E4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B485901-0367-495C-9213-763026A3B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0979-D49C-4CBE-B0F2-2DBF67E86F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7841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5DEC63-C4DC-4CBF-81EA-49DA1F787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71BF2AD-C509-44BD-98E0-200B27324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B7FA245-FEF1-4E14-BF11-D469922014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AC667F0-3A71-47E4-B771-477C822FC7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4F35356-01A2-4BBB-BFD1-F66768CDAD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7FF05B5-3B60-4BC8-8D9E-52D5212F9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0FF3-EE70-424B-B4EB-7FB6A374735F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D51D23D-D850-4447-8177-67FFDF7CE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662EFB5-FBC7-4332-A9D2-39AE329FE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0979-D49C-4CBE-B0F2-2DBF67E86F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523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06FC88-0032-4977-BB32-6A05959AC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BBD802-7278-4981-8E4A-A7C72CCAC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0FF3-EE70-424B-B4EB-7FB6A374735F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7BDE316-537D-4A4C-BB51-C66E47082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8B14BA8-3397-485C-B663-991A1DFA6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0979-D49C-4CBE-B0F2-2DBF67E86F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9636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0DAE048-F81E-4D53-A1DE-0AD7C9ABD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0FF3-EE70-424B-B4EB-7FB6A374735F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B9A77DE-E2D4-4BA9-9A54-D41827DDA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F32883B-BD91-499E-BD3B-52C0C16A8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0979-D49C-4CBE-B0F2-2DBF67E86F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222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042467-1CDE-41B6-B7D4-5EA39CD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C3EF554-6A4B-4DEE-9087-0707593E9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D6E656C-BDB1-4F8F-BE09-1FAC405D0F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55CBD1-735F-4174-9B97-D6E114F6E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0FF3-EE70-424B-B4EB-7FB6A374735F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26CB810-7F94-4F4E-8B06-62020B6C8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7065EC9-06DB-421E-BAED-E54886EA5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0979-D49C-4CBE-B0F2-2DBF67E86F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9323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FB3C5A-A5D1-4E4C-9B9A-1E12B21C2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B5A2DB1-9966-4658-9BBE-0679154B5F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193EB5D-1872-4308-B6AC-3050B95160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F2E1378-553F-4CB0-BD15-3C5B5751C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50FF3-EE70-424B-B4EB-7FB6A374735F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7547D2F-4DE5-4380-8815-3C6D2BB76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797EDD5-6353-4AFF-BA6C-320A981B3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0979-D49C-4CBE-B0F2-2DBF67E86F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0151376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22832D5-D272-4432-879D-A8CB0CFA2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ADCED0C-1CE4-4B86-AEE5-2B46BFAECB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E07D4B-F480-4EBD-A0E2-B3B985AF02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50FF3-EE70-424B-B4EB-7FB6A374735F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978076-F3A1-4997-BE5C-09E7A3965A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342EE6-759E-41D7-8938-CCA0E5DC4E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80979-D49C-4CBE-B0F2-2DBF67E86F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1675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_rels/slide10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1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12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13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14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_rels/slide15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16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17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18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_rels/slide19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2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_rels/slide20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2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22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23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_rels/slide24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_rels/slide25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26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27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28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29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3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30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3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32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4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5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6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7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2.xml" />
</Relationships>
</file>

<file path=ppt/slides/_rels/slide8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_rels/slide9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E2C9F0-F2E0-DB2E-23A1-D0CA94659F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F42B8A-AD6F-7BC2-C407-973105139B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7687" y="1041400"/>
            <a:ext cx="11436626" cy="2387600"/>
          </a:xfrm>
        </p:spPr>
        <p:txBody>
          <a:bodyPr>
            <a:normAutofit/>
          </a:bodyPr>
          <a:lstStyle/>
          <a:p>
            <a:r>
              <a:rPr kumimoji="1" lang="en-US" altLang="ja-JP" sz="8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〈</a:t>
            </a:r>
            <a:r>
              <a:rPr kumimoji="1" lang="ja-JP" altLang="en-US" sz="8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資料①</a:t>
            </a:r>
            <a:r>
              <a:rPr kumimoji="1" lang="en-US" altLang="ja-JP" sz="8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〉</a:t>
            </a:r>
            <a:endParaRPr kumimoji="1" lang="ja-JP" altLang="en-US" sz="8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C2D7F03-C5E6-A9DB-802C-94CB97000E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kumimoji="1" lang="en-US" altLang="ja-JP" sz="3600" dirty="0"/>
          </a:p>
          <a:p>
            <a:endParaRPr kumimoji="1"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3197964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5198876-BA1D-4ABF-AF0B-05E5FB93C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7222435"/>
          </a:xfrm>
        </p:spPr>
        <p:txBody>
          <a:bodyPr vert="eaVert">
            <a:normAutofit/>
          </a:bodyPr>
          <a:lstStyle/>
          <a:p>
            <a:pPr marL="0" indent="0">
              <a:buNone/>
            </a:pPr>
            <a:r>
              <a:rPr lang="en-US" altLang="ja-JP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事例と主張を整理する</a:t>
            </a:r>
            <a:r>
              <a:rPr lang="en-US" altLang="ja-JP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】</a:t>
            </a:r>
          </a:p>
          <a:p>
            <a:pPr marL="0" indent="0">
              <a:buNone/>
            </a:pP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→「</a:t>
            </a:r>
            <a:r>
              <a:rPr lang="ja-JP" altLang="en-US" sz="3600" dirty="0">
                <a:highlight>
                  <a:srgbClr val="FFFF00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帰納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」とは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いくつかの</a:t>
            </a:r>
            <a:r>
              <a:rPr lang="ja-JP" altLang="en-US" sz="3600" dirty="0">
                <a:highlight>
                  <a:srgbClr val="00FFFF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事例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それらの事例をもとにした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筆者の</a:t>
            </a:r>
            <a:r>
              <a:rPr lang="ja-JP" altLang="en-US" sz="3600" dirty="0">
                <a:highlight>
                  <a:srgbClr val="00FFFF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主張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（判断）の関係性に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注目すること。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845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5198876-BA1D-4ABF-AF0B-05E5FB93C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7222435"/>
          </a:xfrm>
        </p:spPr>
        <p:txBody>
          <a:bodyPr vert="eaVert">
            <a:normAutofit/>
          </a:bodyPr>
          <a:lstStyle/>
          <a:p>
            <a:pPr marL="0" indent="0">
              <a:buNone/>
            </a:pPr>
            <a:r>
              <a:rPr lang="en-US" altLang="ja-JP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事例と主張を整理する</a:t>
            </a:r>
            <a:r>
              <a:rPr lang="en-US" altLang="ja-JP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】</a:t>
            </a:r>
          </a:p>
          <a:p>
            <a:pPr marL="0" indent="0">
              <a:buNone/>
            </a:pP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→「</a:t>
            </a:r>
            <a:r>
              <a:rPr lang="ja-JP" altLang="en-US" sz="3600" dirty="0">
                <a:highlight>
                  <a:srgbClr val="FFFF00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帰納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」思考モデル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0715234-7E38-352E-B18A-DAB681BDE273}"/>
              </a:ext>
            </a:extLst>
          </p:cNvPr>
          <p:cNvSpPr/>
          <p:nvPr/>
        </p:nvSpPr>
        <p:spPr>
          <a:xfrm>
            <a:off x="7103166" y="112643"/>
            <a:ext cx="2445028" cy="251791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事例①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EEC8020-008F-FAD1-CB2E-06647CCB37FC}"/>
              </a:ext>
            </a:extLst>
          </p:cNvPr>
          <p:cNvSpPr/>
          <p:nvPr/>
        </p:nvSpPr>
        <p:spPr>
          <a:xfrm>
            <a:off x="3869635" y="112643"/>
            <a:ext cx="2445028" cy="251791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事例②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390A3A0-AAF4-CE9C-82FE-DA644E36A5CA}"/>
              </a:ext>
            </a:extLst>
          </p:cNvPr>
          <p:cNvSpPr/>
          <p:nvPr/>
        </p:nvSpPr>
        <p:spPr>
          <a:xfrm>
            <a:off x="636105" y="112643"/>
            <a:ext cx="2445028" cy="251791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事例③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A67400A-FE4C-EF5E-898B-E7B0822D7AB4}"/>
              </a:ext>
            </a:extLst>
          </p:cNvPr>
          <p:cNvSpPr/>
          <p:nvPr/>
        </p:nvSpPr>
        <p:spPr>
          <a:xfrm>
            <a:off x="3995531" y="3299791"/>
            <a:ext cx="2445028" cy="344556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主張</a:t>
            </a:r>
          </a:p>
        </p:txBody>
      </p:sp>
      <p:sp>
        <p:nvSpPr>
          <p:cNvPr id="13" name="矢印: 折線 12">
            <a:extLst>
              <a:ext uri="{FF2B5EF4-FFF2-40B4-BE49-F238E27FC236}">
                <a16:creationId xmlns:a16="http://schemas.microsoft.com/office/drawing/2014/main" id="{2F246307-7305-3BD4-E629-75E6CB52E72B}"/>
              </a:ext>
            </a:extLst>
          </p:cNvPr>
          <p:cNvSpPr/>
          <p:nvPr/>
        </p:nvSpPr>
        <p:spPr>
          <a:xfrm rot="10800000">
            <a:off x="6440558" y="2630557"/>
            <a:ext cx="2067339" cy="1371600"/>
          </a:xfrm>
          <a:prstGeom prst="ben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矢印: 下 14">
            <a:extLst>
              <a:ext uri="{FF2B5EF4-FFF2-40B4-BE49-F238E27FC236}">
                <a16:creationId xmlns:a16="http://schemas.microsoft.com/office/drawing/2014/main" id="{844F2995-CC2D-6298-DAA1-DA55FDF48B4B}"/>
              </a:ext>
            </a:extLst>
          </p:cNvPr>
          <p:cNvSpPr/>
          <p:nvPr/>
        </p:nvSpPr>
        <p:spPr>
          <a:xfrm>
            <a:off x="4837043" y="2630557"/>
            <a:ext cx="563218" cy="669234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矢印: 折線 15">
            <a:extLst>
              <a:ext uri="{FF2B5EF4-FFF2-40B4-BE49-F238E27FC236}">
                <a16:creationId xmlns:a16="http://schemas.microsoft.com/office/drawing/2014/main" id="{99EAF099-63F2-D46A-F59F-51C7B2EFA7F2}"/>
              </a:ext>
            </a:extLst>
          </p:cNvPr>
          <p:cNvSpPr/>
          <p:nvPr/>
        </p:nvSpPr>
        <p:spPr>
          <a:xfrm rot="10800000" flipH="1">
            <a:off x="1643271" y="2630557"/>
            <a:ext cx="2352260" cy="1371600"/>
          </a:xfrm>
          <a:prstGeom prst="ben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474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5198876-BA1D-4ABF-AF0B-05E5FB93C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7222435"/>
          </a:xfrm>
        </p:spPr>
        <p:txBody>
          <a:bodyPr vert="eaVert">
            <a:normAutofit/>
          </a:bodyPr>
          <a:lstStyle/>
          <a:p>
            <a:pPr marL="0" indent="0">
              <a:buNone/>
            </a:pPr>
            <a:r>
              <a:rPr lang="en-US" altLang="ja-JP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事例と主張を整理する</a:t>
            </a:r>
            <a:r>
              <a:rPr lang="en-US" altLang="ja-JP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】</a:t>
            </a:r>
          </a:p>
          <a:p>
            <a:pPr marL="0" indent="0">
              <a:buNone/>
            </a:pP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→「</a:t>
            </a:r>
            <a:r>
              <a:rPr lang="ja-JP" altLang="en-US" sz="3600" dirty="0">
                <a:highlight>
                  <a:srgbClr val="FFFF00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帰納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」（簡単な例で実践）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en-US" altLang="ja-JP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※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事例は</a:t>
            </a:r>
            <a:r>
              <a:rPr lang="ja-JP" altLang="en-US" sz="3600" dirty="0">
                <a:highlight>
                  <a:srgbClr val="00FFFF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体験談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でもよい。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0715234-7E38-352E-B18A-DAB681BDE273}"/>
              </a:ext>
            </a:extLst>
          </p:cNvPr>
          <p:cNvSpPr/>
          <p:nvPr/>
        </p:nvSpPr>
        <p:spPr>
          <a:xfrm>
            <a:off x="7103166" y="112643"/>
            <a:ext cx="2445028" cy="251791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事例①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EEC8020-008F-FAD1-CB2E-06647CCB37FC}"/>
              </a:ext>
            </a:extLst>
          </p:cNvPr>
          <p:cNvSpPr/>
          <p:nvPr/>
        </p:nvSpPr>
        <p:spPr>
          <a:xfrm>
            <a:off x="3869635" y="112643"/>
            <a:ext cx="2445028" cy="251791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事例②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390A3A0-AAF4-CE9C-82FE-DA644E36A5CA}"/>
              </a:ext>
            </a:extLst>
          </p:cNvPr>
          <p:cNvSpPr/>
          <p:nvPr/>
        </p:nvSpPr>
        <p:spPr>
          <a:xfrm>
            <a:off x="636105" y="112643"/>
            <a:ext cx="2445028" cy="251791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事例③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A67400A-FE4C-EF5E-898B-E7B0822D7AB4}"/>
              </a:ext>
            </a:extLst>
          </p:cNvPr>
          <p:cNvSpPr/>
          <p:nvPr/>
        </p:nvSpPr>
        <p:spPr>
          <a:xfrm>
            <a:off x="3995531" y="3299791"/>
            <a:ext cx="2445028" cy="344556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主張</a:t>
            </a:r>
            <a:endParaRPr kumimoji="1" lang="en-US" altLang="ja-JP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「好きなもの」</a:t>
            </a:r>
          </a:p>
        </p:txBody>
      </p:sp>
      <p:sp>
        <p:nvSpPr>
          <p:cNvPr id="13" name="矢印: 折線 12">
            <a:extLst>
              <a:ext uri="{FF2B5EF4-FFF2-40B4-BE49-F238E27FC236}">
                <a16:creationId xmlns:a16="http://schemas.microsoft.com/office/drawing/2014/main" id="{2F246307-7305-3BD4-E629-75E6CB52E72B}"/>
              </a:ext>
            </a:extLst>
          </p:cNvPr>
          <p:cNvSpPr/>
          <p:nvPr/>
        </p:nvSpPr>
        <p:spPr>
          <a:xfrm rot="10800000">
            <a:off x="6440558" y="2630557"/>
            <a:ext cx="2067339" cy="1371600"/>
          </a:xfrm>
          <a:prstGeom prst="ben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矢印: 下 14">
            <a:extLst>
              <a:ext uri="{FF2B5EF4-FFF2-40B4-BE49-F238E27FC236}">
                <a16:creationId xmlns:a16="http://schemas.microsoft.com/office/drawing/2014/main" id="{844F2995-CC2D-6298-DAA1-DA55FDF48B4B}"/>
              </a:ext>
            </a:extLst>
          </p:cNvPr>
          <p:cNvSpPr/>
          <p:nvPr/>
        </p:nvSpPr>
        <p:spPr>
          <a:xfrm>
            <a:off x="4837043" y="2630557"/>
            <a:ext cx="563218" cy="669234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矢印: 折線 15">
            <a:extLst>
              <a:ext uri="{FF2B5EF4-FFF2-40B4-BE49-F238E27FC236}">
                <a16:creationId xmlns:a16="http://schemas.microsoft.com/office/drawing/2014/main" id="{99EAF099-63F2-D46A-F59F-51C7B2EFA7F2}"/>
              </a:ext>
            </a:extLst>
          </p:cNvPr>
          <p:cNvSpPr/>
          <p:nvPr/>
        </p:nvSpPr>
        <p:spPr>
          <a:xfrm rot="10800000" flipH="1">
            <a:off x="1643271" y="2630557"/>
            <a:ext cx="2352260" cy="1371600"/>
          </a:xfrm>
          <a:prstGeom prst="ben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408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5198876-BA1D-4ABF-AF0B-05E5FB93C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7222435"/>
          </a:xfrm>
        </p:spPr>
        <p:txBody>
          <a:bodyPr vert="eaVert">
            <a:normAutofit/>
          </a:bodyPr>
          <a:lstStyle/>
          <a:p>
            <a:pPr marL="0" indent="0">
              <a:buNone/>
            </a:pPr>
            <a:r>
              <a:rPr lang="en-US" altLang="ja-JP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事例と主張を整理する</a:t>
            </a:r>
            <a:r>
              <a:rPr lang="en-US" altLang="ja-JP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】</a:t>
            </a:r>
          </a:p>
          <a:p>
            <a:pPr marL="0" indent="0">
              <a:buNone/>
            </a:pP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→「</a:t>
            </a:r>
            <a:r>
              <a:rPr lang="ja-JP" altLang="en-US" sz="3600" dirty="0">
                <a:highlight>
                  <a:srgbClr val="FFFF00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帰納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」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（復習：教科書の内容で実践）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0715234-7E38-352E-B18A-DAB681BDE273}"/>
              </a:ext>
            </a:extLst>
          </p:cNvPr>
          <p:cNvSpPr/>
          <p:nvPr/>
        </p:nvSpPr>
        <p:spPr>
          <a:xfrm>
            <a:off x="7103166" y="112643"/>
            <a:ext cx="2445028" cy="251791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事例①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EEC8020-008F-FAD1-CB2E-06647CCB37FC}"/>
              </a:ext>
            </a:extLst>
          </p:cNvPr>
          <p:cNvSpPr/>
          <p:nvPr/>
        </p:nvSpPr>
        <p:spPr>
          <a:xfrm>
            <a:off x="3869635" y="112643"/>
            <a:ext cx="2445028" cy="251791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事例②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390A3A0-AAF4-CE9C-82FE-DA644E36A5CA}"/>
              </a:ext>
            </a:extLst>
          </p:cNvPr>
          <p:cNvSpPr/>
          <p:nvPr/>
        </p:nvSpPr>
        <p:spPr>
          <a:xfrm>
            <a:off x="636105" y="112643"/>
            <a:ext cx="2445028" cy="251791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事例③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A67400A-FE4C-EF5E-898B-E7B0822D7AB4}"/>
              </a:ext>
            </a:extLst>
          </p:cNvPr>
          <p:cNvSpPr/>
          <p:nvPr/>
        </p:nvSpPr>
        <p:spPr>
          <a:xfrm>
            <a:off x="3995531" y="3299791"/>
            <a:ext cx="2445028" cy="344556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主張</a:t>
            </a:r>
            <a:endParaRPr kumimoji="1" lang="en-US" altLang="ja-JP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" name="矢印: 折線 12">
            <a:extLst>
              <a:ext uri="{FF2B5EF4-FFF2-40B4-BE49-F238E27FC236}">
                <a16:creationId xmlns:a16="http://schemas.microsoft.com/office/drawing/2014/main" id="{2F246307-7305-3BD4-E629-75E6CB52E72B}"/>
              </a:ext>
            </a:extLst>
          </p:cNvPr>
          <p:cNvSpPr/>
          <p:nvPr/>
        </p:nvSpPr>
        <p:spPr>
          <a:xfrm rot="10800000">
            <a:off x="6440558" y="2630557"/>
            <a:ext cx="2067339" cy="1371600"/>
          </a:xfrm>
          <a:prstGeom prst="ben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矢印: 下 14">
            <a:extLst>
              <a:ext uri="{FF2B5EF4-FFF2-40B4-BE49-F238E27FC236}">
                <a16:creationId xmlns:a16="http://schemas.microsoft.com/office/drawing/2014/main" id="{844F2995-CC2D-6298-DAA1-DA55FDF48B4B}"/>
              </a:ext>
            </a:extLst>
          </p:cNvPr>
          <p:cNvSpPr/>
          <p:nvPr/>
        </p:nvSpPr>
        <p:spPr>
          <a:xfrm>
            <a:off x="4837043" y="2630557"/>
            <a:ext cx="563218" cy="669234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矢印: 折線 15">
            <a:extLst>
              <a:ext uri="{FF2B5EF4-FFF2-40B4-BE49-F238E27FC236}">
                <a16:creationId xmlns:a16="http://schemas.microsoft.com/office/drawing/2014/main" id="{99EAF099-63F2-D46A-F59F-51C7B2EFA7F2}"/>
              </a:ext>
            </a:extLst>
          </p:cNvPr>
          <p:cNvSpPr/>
          <p:nvPr/>
        </p:nvSpPr>
        <p:spPr>
          <a:xfrm rot="10800000" flipH="1">
            <a:off x="1643271" y="2630557"/>
            <a:ext cx="2352260" cy="1371600"/>
          </a:xfrm>
          <a:prstGeom prst="ben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632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9FA520-B5D2-46F3-B515-B3813E3A8A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7687" y="1041399"/>
            <a:ext cx="11436626" cy="4418497"/>
          </a:xfrm>
        </p:spPr>
        <p:txBody>
          <a:bodyPr>
            <a:normAutofit/>
          </a:bodyPr>
          <a:lstStyle/>
          <a:p>
            <a:r>
              <a:rPr kumimoji="1" lang="ja-JP" altLang="en-US" sz="8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「ものとことば」</a:t>
            </a:r>
            <a:br>
              <a:rPr kumimoji="1" lang="en-US" altLang="ja-JP" sz="8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br>
              <a:rPr kumimoji="1" lang="en-US" altLang="ja-JP" sz="8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～論の展開の仕方～</a:t>
            </a:r>
            <a:endParaRPr kumimoji="1" lang="ja-JP" altLang="en-US" sz="8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77890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5198876-BA1D-4ABF-AF0B-05E5FB93C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7222435"/>
          </a:xfrm>
        </p:spPr>
        <p:txBody>
          <a:bodyPr vert="eaVert">
            <a:normAutofit/>
          </a:bodyPr>
          <a:lstStyle/>
          <a:p>
            <a:pPr marL="0" indent="0">
              <a:buNone/>
            </a:pPr>
            <a:r>
              <a:rPr lang="en-US" altLang="ja-JP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事例と主張を整理する</a:t>
            </a:r>
            <a:r>
              <a:rPr lang="en-US" altLang="ja-JP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】</a:t>
            </a:r>
          </a:p>
          <a:p>
            <a:pPr marL="0" indent="0">
              <a:buNone/>
            </a:pP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→「</a:t>
            </a:r>
            <a:r>
              <a:rPr lang="ja-JP" altLang="en-US" sz="3600" dirty="0">
                <a:highlight>
                  <a:srgbClr val="FFFF00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帰納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」とは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いくつかの</a:t>
            </a:r>
            <a:r>
              <a:rPr lang="ja-JP" altLang="en-US" sz="3600" dirty="0">
                <a:highlight>
                  <a:srgbClr val="00FFFF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事例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それらの事例をもとにした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筆者の</a:t>
            </a:r>
            <a:r>
              <a:rPr lang="ja-JP" altLang="en-US" sz="3600" dirty="0">
                <a:highlight>
                  <a:srgbClr val="00FFFF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主張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（判断）の関係性に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注目すること。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en-US" altLang="ja-JP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※</a:t>
            </a:r>
            <a:r>
              <a:rPr lang="ja-JP" altLang="en-US" sz="3600" dirty="0">
                <a:highlight>
                  <a:srgbClr val="00FF00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応用</a:t>
            </a:r>
            <a:endParaRPr lang="en-US" altLang="ja-JP" sz="3600" dirty="0">
              <a:highlight>
                <a:srgbClr val="00FF00"/>
              </a:highlight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筆者の主張を支えるような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3600" dirty="0">
                <a:highlight>
                  <a:srgbClr val="00FFFF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事例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を自分で調べる。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64448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5198876-BA1D-4ABF-AF0B-05E5FB93C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7222435"/>
          </a:xfrm>
        </p:spPr>
        <p:txBody>
          <a:bodyPr vert="eaVert">
            <a:normAutofit/>
          </a:bodyPr>
          <a:lstStyle/>
          <a:p>
            <a:pPr marL="0" indent="0">
              <a:buNone/>
            </a:pPr>
            <a:r>
              <a:rPr lang="en-US" altLang="ja-JP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事例と主張を整理する</a:t>
            </a:r>
            <a:r>
              <a:rPr lang="en-US" altLang="ja-JP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】</a:t>
            </a:r>
          </a:p>
          <a:p>
            <a:pPr marL="0" indent="0">
              <a:buNone/>
            </a:pP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→「</a:t>
            </a:r>
            <a:r>
              <a:rPr lang="ja-JP" altLang="en-US" sz="3600" dirty="0">
                <a:highlight>
                  <a:srgbClr val="FFFF00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帰納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」思考モデル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0715234-7E38-352E-B18A-DAB681BDE273}"/>
              </a:ext>
            </a:extLst>
          </p:cNvPr>
          <p:cNvSpPr/>
          <p:nvPr/>
        </p:nvSpPr>
        <p:spPr>
          <a:xfrm>
            <a:off x="7103166" y="112643"/>
            <a:ext cx="2445028" cy="251791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事例①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EEC8020-008F-FAD1-CB2E-06647CCB37FC}"/>
              </a:ext>
            </a:extLst>
          </p:cNvPr>
          <p:cNvSpPr/>
          <p:nvPr/>
        </p:nvSpPr>
        <p:spPr>
          <a:xfrm>
            <a:off x="3869635" y="112643"/>
            <a:ext cx="2445028" cy="251791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事例②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390A3A0-AAF4-CE9C-82FE-DA644E36A5CA}"/>
              </a:ext>
            </a:extLst>
          </p:cNvPr>
          <p:cNvSpPr/>
          <p:nvPr/>
        </p:nvSpPr>
        <p:spPr>
          <a:xfrm>
            <a:off x="636105" y="112643"/>
            <a:ext cx="2445028" cy="251791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事例③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A67400A-FE4C-EF5E-898B-E7B0822D7AB4}"/>
              </a:ext>
            </a:extLst>
          </p:cNvPr>
          <p:cNvSpPr/>
          <p:nvPr/>
        </p:nvSpPr>
        <p:spPr>
          <a:xfrm>
            <a:off x="3995531" y="3299791"/>
            <a:ext cx="2445028" cy="344556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主張</a:t>
            </a:r>
          </a:p>
        </p:txBody>
      </p:sp>
      <p:sp>
        <p:nvSpPr>
          <p:cNvPr id="13" name="矢印: 折線 12">
            <a:extLst>
              <a:ext uri="{FF2B5EF4-FFF2-40B4-BE49-F238E27FC236}">
                <a16:creationId xmlns:a16="http://schemas.microsoft.com/office/drawing/2014/main" id="{2F246307-7305-3BD4-E629-75E6CB52E72B}"/>
              </a:ext>
            </a:extLst>
          </p:cNvPr>
          <p:cNvSpPr/>
          <p:nvPr/>
        </p:nvSpPr>
        <p:spPr>
          <a:xfrm rot="10800000">
            <a:off x="6440558" y="2630557"/>
            <a:ext cx="2067339" cy="1371600"/>
          </a:xfrm>
          <a:prstGeom prst="ben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矢印: 下 14">
            <a:extLst>
              <a:ext uri="{FF2B5EF4-FFF2-40B4-BE49-F238E27FC236}">
                <a16:creationId xmlns:a16="http://schemas.microsoft.com/office/drawing/2014/main" id="{844F2995-CC2D-6298-DAA1-DA55FDF48B4B}"/>
              </a:ext>
            </a:extLst>
          </p:cNvPr>
          <p:cNvSpPr/>
          <p:nvPr/>
        </p:nvSpPr>
        <p:spPr>
          <a:xfrm>
            <a:off x="4837043" y="2630557"/>
            <a:ext cx="563218" cy="669234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矢印: 折線 15">
            <a:extLst>
              <a:ext uri="{FF2B5EF4-FFF2-40B4-BE49-F238E27FC236}">
                <a16:creationId xmlns:a16="http://schemas.microsoft.com/office/drawing/2014/main" id="{99EAF099-63F2-D46A-F59F-51C7B2EFA7F2}"/>
              </a:ext>
            </a:extLst>
          </p:cNvPr>
          <p:cNvSpPr/>
          <p:nvPr/>
        </p:nvSpPr>
        <p:spPr>
          <a:xfrm rot="10800000" flipH="1">
            <a:off x="1643271" y="2630557"/>
            <a:ext cx="2352260" cy="1371600"/>
          </a:xfrm>
          <a:prstGeom prst="ben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5144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5198876-BA1D-4ABF-AF0B-05E5FB93C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7222435"/>
          </a:xfrm>
        </p:spPr>
        <p:txBody>
          <a:bodyPr vert="eaVert">
            <a:normAutofit/>
          </a:bodyPr>
          <a:lstStyle/>
          <a:p>
            <a:pPr marL="0" indent="0">
              <a:buNone/>
            </a:pPr>
            <a:r>
              <a:rPr lang="en-US" altLang="ja-JP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事例と主張を整理する</a:t>
            </a:r>
            <a:r>
              <a:rPr lang="en-US" altLang="ja-JP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】</a:t>
            </a:r>
          </a:p>
          <a:p>
            <a:pPr marL="0" indent="0">
              <a:buNone/>
            </a:pP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→「</a:t>
            </a:r>
            <a:r>
              <a:rPr lang="ja-JP" altLang="en-US" sz="3600" dirty="0">
                <a:highlight>
                  <a:srgbClr val="FFFF00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帰納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」思考モデル（</a:t>
            </a:r>
            <a:r>
              <a:rPr lang="ja-JP" altLang="en-US" sz="3600" dirty="0">
                <a:highlight>
                  <a:srgbClr val="00FF00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応用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）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3600" dirty="0">
              <a:highlight>
                <a:srgbClr val="FFFF00"/>
              </a:highlight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3600" dirty="0">
              <a:highlight>
                <a:srgbClr val="FFFF00"/>
              </a:highlight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3600" dirty="0">
              <a:highlight>
                <a:srgbClr val="FFFF00"/>
              </a:highlight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3600" dirty="0">
              <a:highlight>
                <a:srgbClr val="FFFF00"/>
              </a:highlight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3600" dirty="0">
              <a:highlight>
                <a:srgbClr val="FFFF00"/>
              </a:highlight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3600" dirty="0">
              <a:highlight>
                <a:srgbClr val="FFFF00"/>
              </a:highlight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3600" dirty="0">
              <a:highlight>
                <a:srgbClr val="FFFF00"/>
              </a:highlight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3600" dirty="0">
              <a:highlight>
                <a:srgbClr val="FFFF00"/>
              </a:highlight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3600" dirty="0">
              <a:highlight>
                <a:srgbClr val="FFFF00"/>
              </a:highlight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3600" dirty="0">
              <a:highlight>
                <a:srgbClr val="FFFF00"/>
              </a:highlight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3600" dirty="0">
              <a:highlight>
                <a:srgbClr val="FFFF00"/>
              </a:highlight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3600" dirty="0">
              <a:highlight>
                <a:srgbClr val="FFFF00"/>
              </a:highlight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3600" dirty="0">
              <a:highlight>
                <a:srgbClr val="FFFF00"/>
              </a:highlight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復習：</a:t>
            </a:r>
            <a:r>
              <a:rPr lang="ja-JP" altLang="en-US" dirty="0">
                <a:highlight>
                  <a:srgbClr val="00FFFF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★事例</a:t>
            </a:r>
            <a:r>
              <a:rPr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の部分を各自ネットで調べ、</a:t>
            </a:r>
            <a:endParaRPr lang="en-US" altLang="ja-JP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補った。</a:t>
            </a:r>
            <a:endParaRPr lang="en-US" altLang="ja-JP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0715234-7E38-352E-B18A-DAB681BDE273}"/>
              </a:ext>
            </a:extLst>
          </p:cNvPr>
          <p:cNvSpPr/>
          <p:nvPr/>
        </p:nvSpPr>
        <p:spPr>
          <a:xfrm>
            <a:off x="6692349" y="112643"/>
            <a:ext cx="2445028" cy="251791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事例</a:t>
            </a:r>
            <a:endParaRPr kumimoji="1" lang="en-US" altLang="ja-JP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（教科書）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390A3A0-AAF4-CE9C-82FE-DA644E36A5CA}"/>
              </a:ext>
            </a:extLst>
          </p:cNvPr>
          <p:cNvSpPr/>
          <p:nvPr/>
        </p:nvSpPr>
        <p:spPr>
          <a:xfrm>
            <a:off x="3313048" y="112643"/>
            <a:ext cx="1484239" cy="248478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4000" dirty="0">
                <a:highlight>
                  <a:srgbClr val="00FFFF"/>
                </a:highligh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★事例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A67400A-FE4C-EF5E-898B-E7B0822D7AB4}"/>
              </a:ext>
            </a:extLst>
          </p:cNvPr>
          <p:cNvSpPr/>
          <p:nvPr/>
        </p:nvSpPr>
        <p:spPr>
          <a:xfrm>
            <a:off x="6748673" y="3299791"/>
            <a:ext cx="2445028" cy="344556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一般論</a:t>
            </a:r>
            <a:endParaRPr kumimoji="1" lang="en-US" altLang="ja-JP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（教科書）</a:t>
            </a:r>
          </a:p>
        </p:txBody>
      </p:sp>
      <p:sp>
        <p:nvSpPr>
          <p:cNvPr id="15" name="矢印: 下 14">
            <a:extLst>
              <a:ext uri="{FF2B5EF4-FFF2-40B4-BE49-F238E27FC236}">
                <a16:creationId xmlns:a16="http://schemas.microsoft.com/office/drawing/2014/main" id="{844F2995-CC2D-6298-DAA1-DA55FDF48B4B}"/>
              </a:ext>
            </a:extLst>
          </p:cNvPr>
          <p:cNvSpPr/>
          <p:nvPr/>
        </p:nvSpPr>
        <p:spPr>
          <a:xfrm>
            <a:off x="7633254" y="2630557"/>
            <a:ext cx="563218" cy="669234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矢印: 左右 1">
            <a:extLst>
              <a:ext uri="{FF2B5EF4-FFF2-40B4-BE49-F238E27FC236}">
                <a16:creationId xmlns:a16="http://schemas.microsoft.com/office/drawing/2014/main" id="{7DB11852-0AB7-A995-8FA0-CFB65B1D9350}"/>
              </a:ext>
            </a:extLst>
          </p:cNvPr>
          <p:cNvSpPr/>
          <p:nvPr/>
        </p:nvSpPr>
        <p:spPr>
          <a:xfrm>
            <a:off x="4303645" y="3422374"/>
            <a:ext cx="2445028" cy="622852"/>
          </a:xfrm>
          <a:prstGeom prst="left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CE44DE1-B264-623B-D76E-D87C794E02E6}"/>
              </a:ext>
            </a:extLst>
          </p:cNvPr>
          <p:cNvSpPr/>
          <p:nvPr/>
        </p:nvSpPr>
        <p:spPr>
          <a:xfrm>
            <a:off x="1858617" y="3299791"/>
            <a:ext cx="2445028" cy="344556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主張</a:t>
            </a:r>
            <a:endParaRPr kumimoji="1" lang="en-US" altLang="ja-JP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（教科書）</a:t>
            </a:r>
          </a:p>
        </p:txBody>
      </p:sp>
      <p:sp>
        <p:nvSpPr>
          <p:cNvPr id="10" name="矢印: 下 9">
            <a:extLst>
              <a:ext uri="{FF2B5EF4-FFF2-40B4-BE49-F238E27FC236}">
                <a16:creationId xmlns:a16="http://schemas.microsoft.com/office/drawing/2014/main" id="{064104B0-EDF9-B71B-A2CF-A097F4742077}"/>
              </a:ext>
            </a:extLst>
          </p:cNvPr>
          <p:cNvSpPr/>
          <p:nvPr/>
        </p:nvSpPr>
        <p:spPr>
          <a:xfrm>
            <a:off x="2090534" y="2613992"/>
            <a:ext cx="563218" cy="669234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矢印: 下 10">
            <a:extLst>
              <a:ext uri="{FF2B5EF4-FFF2-40B4-BE49-F238E27FC236}">
                <a16:creationId xmlns:a16="http://schemas.microsoft.com/office/drawing/2014/main" id="{DF8B1668-F910-CE0A-3508-81D6E8EFDB56}"/>
              </a:ext>
            </a:extLst>
          </p:cNvPr>
          <p:cNvSpPr/>
          <p:nvPr/>
        </p:nvSpPr>
        <p:spPr>
          <a:xfrm>
            <a:off x="3594655" y="2613992"/>
            <a:ext cx="563218" cy="669234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809821B-2EB9-A7CE-11B0-4B54BE5334C8}"/>
              </a:ext>
            </a:extLst>
          </p:cNvPr>
          <p:cNvSpPr/>
          <p:nvPr/>
        </p:nvSpPr>
        <p:spPr>
          <a:xfrm>
            <a:off x="1447811" y="145773"/>
            <a:ext cx="1484239" cy="248478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4000" dirty="0">
                <a:highlight>
                  <a:srgbClr val="00FFFF"/>
                </a:highligh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★事例</a:t>
            </a:r>
          </a:p>
        </p:txBody>
      </p:sp>
    </p:spTree>
    <p:extLst>
      <p:ext uri="{BB962C8B-B14F-4D97-AF65-F5344CB8AC3E}">
        <p14:creationId xmlns:p14="http://schemas.microsoft.com/office/powerpoint/2010/main" val="12438728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9FA520-B5D2-46F3-B515-B3813E3A8A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7687" y="622852"/>
            <a:ext cx="11436626" cy="4837043"/>
          </a:xfrm>
        </p:spPr>
        <p:txBody>
          <a:bodyPr>
            <a:normAutofit/>
          </a:bodyPr>
          <a:lstStyle/>
          <a:p>
            <a:r>
              <a:rPr kumimoji="1" lang="ja-JP" altLang="en-US" sz="8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意見文　準備①</a:t>
            </a:r>
            <a:br>
              <a:rPr kumimoji="1" lang="en-US" altLang="ja-JP" sz="8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endParaRPr kumimoji="1" lang="ja-JP" altLang="en-US" sz="8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49317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5198876-BA1D-4ABF-AF0B-05E5FB93C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7222435"/>
          </a:xfrm>
        </p:spPr>
        <p:txBody>
          <a:bodyPr vert="eaVert">
            <a:normAutofit/>
          </a:bodyPr>
          <a:lstStyle/>
          <a:p>
            <a:pPr marL="0" indent="0">
              <a:buNone/>
            </a:pP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en-US" altLang="ja-JP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単元の目標の確認</a:t>
            </a:r>
            <a:r>
              <a:rPr lang="en-US" altLang="ja-JP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】</a:t>
            </a:r>
          </a:p>
          <a:p>
            <a:pPr marL="0" indent="0">
              <a:buNone/>
            </a:pP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・</a:t>
            </a:r>
            <a:r>
              <a:rPr lang="ja-JP" altLang="en-US" sz="4000" dirty="0">
                <a:highlight>
                  <a:srgbClr val="FFFF00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事例</a:t>
            </a: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r>
              <a:rPr lang="ja-JP" altLang="en-US" sz="4000" dirty="0">
                <a:highlight>
                  <a:srgbClr val="FFFF00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主張</a:t>
            </a: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の関係を</a:t>
            </a: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　　整理する。</a:t>
            </a: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・論の展開のパターンを</a:t>
            </a: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理解する。（</a:t>
            </a:r>
            <a:r>
              <a:rPr lang="ja-JP" altLang="en-US" sz="4000" dirty="0">
                <a:highlight>
                  <a:srgbClr val="00FFFF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思考モデル</a:t>
            </a: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）</a:t>
            </a: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・最後に</a:t>
            </a: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「</a:t>
            </a:r>
            <a:r>
              <a:rPr lang="ja-JP" altLang="en-US" sz="4000" dirty="0">
                <a:highlight>
                  <a:srgbClr val="FFFF00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境界線</a:t>
            </a: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」をテーマにした</a:t>
            </a: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　</a:t>
            </a:r>
            <a:r>
              <a:rPr lang="ja-JP" altLang="en-US" sz="4000" dirty="0">
                <a:highlight>
                  <a:srgbClr val="00FFFF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意見文</a:t>
            </a: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を書く。</a:t>
            </a: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5717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9FA520-B5D2-46F3-B515-B3813E3A8A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7687" y="1041400"/>
            <a:ext cx="11436626" cy="2387600"/>
          </a:xfrm>
        </p:spPr>
        <p:txBody>
          <a:bodyPr>
            <a:normAutofit/>
          </a:bodyPr>
          <a:lstStyle/>
          <a:p>
            <a:r>
              <a:rPr kumimoji="1" lang="ja-JP" altLang="en-US" sz="8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単元のはじめのプリント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3891B5C-C530-4C29-870E-3AFEB53B3E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kumimoji="1" lang="en-US" altLang="ja-JP" sz="3600" dirty="0"/>
          </a:p>
          <a:p>
            <a:endParaRPr kumimoji="1"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41076063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314AFB-AB3E-8873-56F7-C2B17227EE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A56DCEA-81EC-5E79-F2B3-D672D5B33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7222435"/>
          </a:xfrm>
        </p:spPr>
        <p:txBody>
          <a:bodyPr vert="eaVert">
            <a:normAutofit/>
          </a:bodyPr>
          <a:lstStyle/>
          <a:p>
            <a:pPr marL="0" indent="0">
              <a:buNone/>
            </a:pPr>
            <a:r>
              <a:rPr lang="en-US" altLang="ja-JP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テーマ</a:t>
            </a:r>
            <a:r>
              <a:rPr lang="en-US" altLang="ja-JP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】</a:t>
            </a: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</a:t>
            </a:r>
            <a:r>
              <a:rPr lang="ja-JP" altLang="en-US" sz="4000" dirty="0">
                <a:highlight>
                  <a:srgbClr val="FFFF00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境界線</a:t>
            </a: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」</a:t>
            </a: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★意見文のタイトルの型</a:t>
            </a: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「</a:t>
            </a:r>
            <a:r>
              <a:rPr lang="ja-JP" altLang="en-US" sz="4000" dirty="0">
                <a:highlight>
                  <a:srgbClr val="00FFFF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○○</a:t>
            </a: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の境界線」</a:t>
            </a: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「</a:t>
            </a:r>
            <a:r>
              <a:rPr lang="ja-JP" altLang="en-US" sz="4000" dirty="0">
                <a:highlight>
                  <a:srgbClr val="00FFFF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○○と●●</a:t>
            </a: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の境界線」</a:t>
            </a: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→自分が設定した</a:t>
            </a: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4000" dirty="0">
                <a:highlight>
                  <a:srgbClr val="00FFFF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視点（観点）</a:t>
            </a: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を入れること。</a:t>
            </a: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en-US" altLang="ja-JP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※</a:t>
            </a:r>
            <a:r>
              <a:rPr lang="ja-JP" altLang="en-US" sz="3600" dirty="0">
                <a:highlight>
                  <a:srgbClr val="00FFFF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視点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を考える際のヒント①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身の回りのことで、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普段は当然だと思っている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その「</a:t>
            </a:r>
            <a:r>
              <a:rPr lang="ja-JP" altLang="en-US" sz="3600" dirty="0">
                <a:highlight>
                  <a:srgbClr val="FFFF00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線引き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」は果たして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絶対的なものなのだろうか？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78238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5198876-BA1D-4ABF-AF0B-05E5FB93C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7222435"/>
          </a:xfrm>
        </p:spPr>
        <p:txBody>
          <a:bodyPr vert="eaVert">
            <a:normAutofit/>
          </a:bodyPr>
          <a:lstStyle/>
          <a:p>
            <a:pPr marL="0" indent="0">
              <a:buNone/>
            </a:pPr>
            <a:r>
              <a:rPr lang="en-US" altLang="ja-JP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テーマ</a:t>
            </a:r>
            <a:r>
              <a:rPr lang="en-US" altLang="ja-JP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】</a:t>
            </a: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</a:t>
            </a:r>
            <a:r>
              <a:rPr lang="ja-JP" altLang="en-US" sz="4000" dirty="0">
                <a:highlight>
                  <a:srgbClr val="FFFF00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境界線</a:t>
            </a: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」</a:t>
            </a: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★意見文のタイトルの型</a:t>
            </a: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「</a:t>
            </a:r>
            <a:r>
              <a:rPr lang="ja-JP" altLang="en-US" sz="4000" dirty="0">
                <a:highlight>
                  <a:srgbClr val="00FFFF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○○</a:t>
            </a: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の境界線」</a:t>
            </a: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「</a:t>
            </a:r>
            <a:r>
              <a:rPr lang="ja-JP" altLang="en-US" sz="4000" dirty="0">
                <a:highlight>
                  <a:srgbClr val="00FFFF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○○と●●</a:t>
            </a: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の境界線」</a:t>
            </a: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→自分が設定した</a:t>
            </a: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4000" dirty="0">
                <a:highlight>
                  <a:srgbClr val="00FFFF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視点（観点）</a:t>
            </a: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を入れること。</a:t>
            </a: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en-US" altLang="ja-JP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※</a:t>
            </a:r>
            <a:r>
              <a:rPr lang="ja-JP" altLang="en-US" sz="3600" dirty="0">
                <a:highlight>
                  <a:srgbClr val="00FFFF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視点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を考える際のヒント②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身の回りのことについて、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「なんとなく</a:t>
            </a:r>
            <a:r>
              <a:rPr lang="ja-JP" altLang="en-US" sz="3600" dirty="0">
                <a:highlight>
                  <a:srgbClr val="FFFF00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線引き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」していたり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「曖昧に</a:t>
            </a:r>
            <a:r>
              <a:rPr lang="ja-JP" altLang="en-US" sz="3600" dirty="0">
                <a:highlight>
                  <a:srgbClr val="FFFF00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線引き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」していたり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することはないだろうか？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4804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164768-5627-3641-5CE5-C71D7F56EC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D40D72A-A612-6650-598A-58E46E8EE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7222435"/>
          </a:xfrm>
        </p:spPr>
        <p:txBody>
          <a:bodyPr vert="eaVert">
            <a:normAutofit/>
          </a:bodyPr>
          <a:lstStyle/>
          <a:p>
            <a:pPr marL="0" indent="0">
              <a:buNone/>
            </a:pPr>
            <a:r>
              <a:rPr lang="en-US" altLang="ja-JP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テーマ</a:t>
            </a:r>
            <a:r>
              <a:rPr lang="en-US" altLang="ja-JP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】</a:t>
            </a: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</a:t>
            </a:r>
            <a:r>
              <a:rPr lang="ja-JP" altLang="en-US" sz="4000" dirty="0">
                <a:highlight>
                  <a:srgbClr val="FFFF00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境界線</a:t>
            </a: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」</a:t>
            </a: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★意見文のタイトルの型</a:t>
            </a: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「</a:t>
            </a:r>
            <a:r>
              <a:rPr lang="ja-JP" altLang="en-US" sz="4000" dirty="0">
                <a:highlight>
                  <a:srgbClr val="00FFFF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○○</a:t>
            </a: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の境界線」</a:t>
            </a: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「</a:t>
            </a:r>
            <a:r>
              <a:rPr lang="ja-JP" altLang="en-US" sz="4000" dirty="0">
                <a:highlight>
                  <a:srgbClr val="00FFFF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○○と●●</a:t>
            </a: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の境界線」</a:t>
            </a: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→自分が設定した</a:t>
            </a: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4000" dirty="0">
                <a:highlight>
                  <a:srgbClr val="00FFFF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視点（観点）</a:t>
            </a: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を入れること。</a:t>
            </a: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n-cs"/>
              </a:rPr>
              <a:t>※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00FFFF"/>
                </a:highlight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n-cs"/>
              </a:rPr>
              <a:t>視点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n-cs"/>
              </a:rPr>
              <a:t>を考える際のヒント③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n-cs"/>
              </a:rPr>
              <a:t>単元のはじめのプリントより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n-cs"/>
              </a:rPr>
              <a:t>★「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n-cs"/>
              </a:rPr>
              <a:t>境界線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n-cs"/>
              </a:rPr>
              <a:t>」から・・・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n-cs"/>
              </a:rPr>
              <a:t>どんなもの・どんなことが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n-cs"/>
              </a:rPr>
              <a:t>区別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n-cs"/>
              </a:rPr>
              <a:t>（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n-cs"/>
              </a:rPr>
              <a:t>線引き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n-cs"/>
              </a:rPr>
              <a:t>）されていますか。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+mn-cs"/>
              </a:rPr>
              <a:t>具体例を挙げてみましょう。　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34946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92D3F1-3C6E-0280-F88F-9A63C41183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22E390-0599-D494-C04D-752198EE7A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7687" y="1041400"/>
            <a:ext cx="11436626" cy="2387600"/>
          </a:xfrm>
        </p:spPr>
        <p:txBody>
          <a:bodyPr>
            <a:normAutofit/>
          </a:bodyPr>
          <a:lstStyle/>
          <a:p>
            <a:r>
              <a:rPr kumimoji="1" lang="en-US" altLang="ja-JP" sz="8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〈</a:t>
            </a:r>
            <a:r>
              <a:rPr kumimoji="1" lang="ja-JP" altLang="en-US" sz="8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資料③</a:t>
            </a:r>
            <a:r>
              <a:rPr kumimoji="1" lang="en-US" altLang="ja-JP" sz="8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〉</a:t>
            </a:r>
            <a:endParaRPr kumimoji="1" lang="ja-JP" altLang="en-US" sz="8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0A8EDF0-6167-BD71-ED60-F6A30EF091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kumimoji="1" lang="en-US" altLang="ja-JP" sz="3600" dirty="0"/>
          </a:p>
          <a:p>
            <a:endParaRPr kumimoji="1"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30758808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4024B4-C2B6-B689-1A6F-D3168FA15D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D68C24-9676-662B-CBA8-6275C5B879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7687" y="622852"/>
            <a:ext cx="11436626" cy="4837043"/>
          </a:xfrm>
        </p:spPr>
        <p:txBody>
          <a:bodyPr>
            <a:normAutofit/>
          </a:bodyPr>
          <a:lstStyle/>
          <a:p>
            <a:r>
              <a:rPr kumimoji="1" lang="ja-JP" altLang="en-US" sz="8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意見文　準備②</a:t>
            </a:r>
            <a:br>
              <a:rPr kumimoji="1" lang="en-US" altLang="ja-JP" sz="8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endParaRPr kumimoji="1" lang="ja-JP" altLang="en-US" sz="8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50219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5198876-BA1D-4ABF-AF0B-05E5FB93C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7222435"/>
          </a:xfrm>
        </p:spPr>
        <p:txBody>
          <a:bodyPr vert="eaVert">
            <a:normAutofit/>
          </a:bodyPr>
          <a:lstStyle/>
          <a:p>
            <a:pPr marL="0" indent="0">
              <a:buNone/>
            </a:pPr>
            <a:r>
              <a:rPr lang="en-US" altLang="ja-JP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使用する思考モデル</a:t>
            </a:r>
            <a:r>
              <a:rPr lang="en-US" altLang="ja-JP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】</a:t>
            </a:r>
          </a:p>
          <a:p>
            <a:pPr marL="0" indent="0">
              <a:buNone/>
            </a:pP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</a:t>
            </a:r>
            <a:r>
              <a:rPr lang="ja-JP" altLang="en-US" sz="4000" dirty="0">
                <a:highlight>
                  <a:srgbClr val="FFFF00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帰納</a:t>
            </a: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」もしくは「</a:t>
            </a:r>
            <a:r>
              <a:rPr lang="ja-JP" altLang="en-US" sz="4000" dirty="0">
                <a:highlight>
                  <a:srgbClr val="FFFF00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比較</a:t>
            </a: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」</a:t>
            </a: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en-US" altLang="ja-JP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※</a:t>
            </a: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このどちらかを使用して</a:t>
            </a: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意見文を書こう。</a:t>
            </a: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32202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5198876-BA1D-4ABF-AF0B-05E5FB93C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7222435"/>
          </a:xfrm>
        </p:spPr>
        <p:txBody>
          <a:bodyPr vert="eaVert">
            <a:normAutofit/>
          </a:bodyPr>
          <a:lstStyle/>
          <a:p>
            <a:pPr marL="0" indent="0">
              <a:buNone/>
            </a:pPr>
            <a:r>
              <a:rPr lang="en-US" altLang="ja-JP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使用する思考モデル</a:t>
            </a:r>
            <a:r>
              <a:rPr lang="en-US" altLang="ja-JP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】</a:t>
            </a:r>
          </a:p>
          <a:p>
            <a:pPr marL="0" indent="0">
              <a:buNone/>
            </a:pP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→「</a:t>
            </a:r>
            <a:r>
              <a:rPr lang="ja-JP" altLang="en-US" sz="3600" dirty="0">
                <a:highlight>
                  <a:srgbClr val="FFFF00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帰納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」とは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いくつかの</a:t>
            </a:r>
            <a:r>
              <a:rPr lang="ja-JP" altLang="en-US" sz="3600" dirty="0">
                <a:highlight>
                  <a:srgbClr val="00FFFF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事例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それらの事例をもとにした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筆者の</a:t>
            </a:r>
            <a:r>
              <a:rPr lang="ja-JP" altLang="en-US" sz="3600" dirty="0">
                <a:highlight>
                  <a:srgbClr val="00FFFF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主張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（判断）の関係性に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注目すること。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51130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5198876-BA1D-4ABF-AF0B-05E5FB93C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7222435"/>
          </a:xfrm>
        </p:spPr>
        <p:txBody>
          <a:bodyPr vert="eaVert">
            <a:normAutofit/>
          </a:bodyPr>
          <a:lstStyle/>
          <a:p>
            <a:pPr marL="0" indent="0">
              <a:buNone/>
            </a:pPr>
            <a:r>
              <a:rPr lang="en-US" altLang="ja-JP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※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復習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→「</a:t>
            </a:r>
            <a:r>
              <a:rPr lang="ja-JP" altLang="en-US" sz="3600" dirty="0">
                <a:highlight>
                  <a:srgbClr val="FFFF00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帰納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」思考モデル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0715234-7E38-352E-B18A-DAB681BDE273}"/>
              </a:ext>
            </a:extLst>
          </p:cNvPr>
          <p:cNvSpPr/>
          <p:nvPr/>
        </p:nvSpPr>
        <p:spPr>
          <a:xfrm>
            <a:off x="7103166" y="112643"/>
            <a:ext cx="2445028" cy="251791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事例①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EEC8020-008F-FAD1-CB2E-06647CCB37FC}"/>
              </a:ext>
            </a:extLst>
          </p:cNvPr>
          <p:cNvSpPr/>
          <p:nvPr/>
        </p:nvSpPr>
        <p:spPr>
          <a:xfrm>
            <a:off x="3869635" y="112643"/>
            <a:ext cx="2445028" cy="251791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事例②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390A3A0-AAF4-CE9C-82FE-DA644E36A5CA}"/>
              </a:ext>
            </a:extLst>
          </p:cNvPr>
          <p:cNvSpPr/>
          <p:nvPr/>
        </p:nvSpPr>
        <p:spPr>
          <a:xfrm>
            <a:off x="636105" y="112643"/>
            <a:ext cx="2445028" cy="251791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事例③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A67400A-FE4C-EF5E-898B-E7B0822D7AB4}"/>
              </a:ext>
            </a:extLst>
          </p:cNvPr>
          <p:cNvSpPr/>
          <p:nvPr/>
        </p:nvSpPr>
        <p:spPr>
          <a:xfrm>
            <a:off x="3995531" y="3299791"/>
            <a:ext cx="2445028" cy="344556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主張</a:t>
            </a:r>
          </a:p>
        </p:txBody>
      </p:sp>
      <p:sp>
        <p:nvSpPr>
          <p:cNvPr id="13" name="矢印: 折線 12">
            <a:extLst>
              <a:ext uri="{FF2B5EF4-FFF2-40B4-BE49-F238E27FC236}">
                <a16:creationId xmlns:a16="http://schemas.microsoft.com/office/drawing/2014/main" id="{2F246307-7305-3BD4-E629-75E6CB52E72B}"/>
              </a:ext>
            </a:extLst>
          </p:cNvPr>
          <p:cNvSpPr/>
          <p:nvPr/>
        </p:nvSpPr>
        <p:spPr>
          <a:xfrm rot="10800000">
            <a:off x="6440558" y="2630557"/>
            <a:ext cx="2067339" cy="1371600"/>
          </a:xfrm>
          <a:prstGeom prst="ben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矢印: 下 14">
            <a:extLst>
              <a:ext uri="{FF2B5EF4-FFF2-40B4-BE49-F238E27FC236}">
                <a16:creationId xmlns:a16="http://schemas.microsoft.com/office/drawing/2014/main" id="{844F2995-CC2D-6298-DAA1-DA55FDF48B4B}"/>
              </a:ext>
            </a:extLst>
          </p:cNvPr>
          <p:cNvSpPr/>
          <p:nvPr/>
        </p:nvSpPr>
        <p:spPr>
          <a:xfrm>
            <a:off x="4837043" y="2630557"/>
            <a:ext cx="563218" cy="669234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矢印: 折線 15">
            <a:extLst>
              <a:ext uri="{FF2B5EF4-FFF2-40B4-BE49-F238E27FC236}">
                <a16:creationId xmlns:a16="http://schemas.microsoft.com/office/drawing/2014/main" id="{99EAF099-63F2-D46A-F59F-51C7B2EFA7F2}"/>
              </a:ext>
            </a:extLst>
          </p:cNvPr>
          <p:cNvSpPr/>
          <p:nvPr/>
        </p:nvSpPr>
        <p:spPr>
          <a:xfrm rot="10800000" flipH="1">
            <a:off x="1643271" y="2630557"/>
            <a:ext cx="2352260" cy="1371600"/>
          </a:xfrm>
          <a:prstGeom prst="ben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0898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5198876-BA1D-4ABF-AF0B-05E5FB93C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"/>
            <a:ext cx="12192000" cy="6858000"/>
          </a:xfrm>
        </p:spPr>
        <p:txBody>
          <a:bodyPr vert="eaVert">
            <a:normAutofit/>
          </a:bodyPr>
          <a:lstStyle/>
          <a:p>
            <a:pPr marL="0" indent="0">
              <a:buNone/>
            </a:pPr>
            <a:r>
              <a:rPr lang="en-US" altLang="ja-JP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使用する思考モデル</a:t>
            </a:r>
            <a:r>
              <a:rPr lang="en-US" altLang="ja-JP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】</a:t>
            </a:r>
          </a:p>
          <a:p>
            <a:pPr marL="0" indent="0">
              <a:buNone/>
            </a:pP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→「</a:t>
            </a:r>
            <a:r>
              <a:rPr lang="ja-JP" altLang="en-US" sz="4000" dirty="0">
                <a:highlight>
                  <a:srgbClr val="FFFF00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比較</a:t>
            </a: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」とは</a:t>
            </a: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二つの</a:t>
            </a:r>
            <a:r>
              <a:rPr lang="ja-JP" altLang="en-US" sz="4000" dirty="0">
                <a:highlight>
                  <a:srgbClr val="00FFFF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共通点</a:t>
            </a: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  <a:r>
              <a:rPr lang="ja-JP" altLang="en-US" sz="4000" dirty="0">
                <a:highlight>
                  <a:srgbClr val="00FFFF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相違点</a:t>
            </a: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を</a:t>
            </a: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見出し、</a:t>
            </a: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4000" dirty="0">
                <a:highlight>
                  <a:srgbClr val="FFFF00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観点</a:t>
            </a: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に沿って整理したり</a:t>
            </a: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主張を述べたりする。</a:t>
            </a: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12972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5198876-BA1D-4ABF-AF0B-05E5FB93C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7222435"/>
          </a:xfrm>
        </p:spPr>
        <p:txBody>
          <a:bodyPr vert="eaVert">
            <a:normAutofit/>
          </a:bodyPr>
          <a:lstStyle/>
          <a:p>
            <a:pPr marL="0" indent="0">
              <a:buNone/>
            </a:pPr>
            <a:r>
              <a:rPr lang="en-US" altLang="ja-JP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※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復習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</a:t>
            </a:r>
            <a:r>
              <a:rPr lang="ja-JP" altLang="en-US" sz="3600" dirty="0">
                <a:highlight>
                  <a:srgbClr val="FFFF00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比較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」思考モデル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0715234-7E38-352E-B18A-DAB681BDE273}"/>
              </a:ext>
            </a:extLst>
          </p:cNvPr>
          <p:cNvSpPr/>
          <p:nvPr/>
        </p:nvSpPr>
        <p:spPr>
          <a:xfrm>
            <a:off x="4815748" y="100652"/>
            <a:ext cx="1785732" cy="17555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観点</a:t>
            </a:r>
            <a:endParaRPr kumimoji="1" lang="en-US" altLang="ja-JP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（視点）</a:t>
            </a:r>
            <a:endParaRPr kumimoji="1" lang="en-US" altLang="ja-JP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390A3A0-AAF4-CE9C-82FE-DA644E36A5CA}"/>
              </a:ext>
            </a:extLst>
          </p:cNvPr>
          <p:cNvSpPr/>
          <p:nvPr/>
        </p:nvSpPr>
        <p:spPr>
          <a:xfrm>
            <a:off x="7627343" y="99071"/>
            <a:ext cx="1484239" cy="661378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事例・対象</a:t>
            </a:r>
          </a:p>
        </p:txBody>
      </p:sp>
      <p:sp>
        <p:nvSpPr>
          <p:cNvPr id="2" name="矢印: 左右 1">
            <a:extLst>
              <a:ext uri="{FF2B5EF4-FFF2-40B4-BE49-F238E27FC236}">
                <a16:creationId xmlns:a16="http://schemas.microsoft.com/office/drawing/2014/main" id="{7DB11852-0AB7-A995-8FA0-CFB65B1D9350}"/>
              </a:ext>
            </a:extLst>
          </p:cNvPr>
          <p:cNvSpPr/>
          <p:nvPr/>
        </p:nvSpPr>
        <p:spPr>
          <a:xfrm>
            <a:off x="3846286" y="2011964"/>
            <a:ext cx="3781057" cy="622852"/>
          </a:xfrm>
          <a:prstGeom prst="left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CE44DE1-B264-623B-D76E-D87C794E02E6}"/>
              </a:ext>
            </a:extLst>
          </p:cNvPr>
          <p:cNvSpPr/>
          <p:nvPr/>
        </p:nvSpPr>
        <p:spPr>
          <a:xfrm>
            <a:off x="4209143" y="3063145"/>
            <a:ext cx="3135086" cy="369420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主張</a:t>
            </a:r>
            <a:endParaRPr kumimoji="1" lang="en-US" altLang="ja-JP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矢印: 下 10">
            <a:extLst>
              <a:ext uri="{FF2B5EF4-FFF2-40B4-BE49-F238E27FC236}">
                <a16:creationId xmlns:a16="http://schemas.microsoft.com/office/drawing/2014/main" id="{DF8B1668-F910-CE0A-3508-81D6E8EFDB56}"/>
              </a:ext>
            </a:extLst>
          </p:cNvPr>
          <p:cNvSpPr/>
          <p:nvPr/>
        </p:nvSpPr>
        <p:spPr>
          <a:xfrm>
            <a:off x="5467947" y="2393911"/>
            <a:ext cx="563218" cy="669234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809821B-2EB9-A7CE-11B0-4B54BE5334C8}"/>
              </a:ext>
            </a:extLst>
          </p:cNvPr>
          <p:cNvSpPr/>
          <p:nvPr/>
        </p:nvSpPr>
        <p:spPr>
          <a:xfrm>
            <a:off x="2329432" y="99070"/>
            <a:ext cx="1484239" cy="661378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事例・対象</a:t>
            </a:r>
          </a:p>
        </p:txBody>
      </p:sp>
    </p:spTree>
    <p:extLst>
      <p:ext uri="{BB962C8B-B14F-4D97-AF65-F5344CB8AC3E}">
        <p14:creationId xmlns:p14="http://schemas.microsoft.com/office/powerpoint/2010/main" val="3469427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3F7E6256-D83E-F9FA-3FFC-3D071389C30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7222435"/>
          </a:xfrm>
          <a:prstGeom prst="rect">
            <a:avLst/>
          </a:prstGeom>
        </p:spPr>
        <p:txBody>
          <a:bodyPr vert="eaVert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教科書　一七七ページ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何の絵に見えますか。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31985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5198876-BA1D-4ABF-AF0B-05E5FB93C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7222435"/>
          </a:xfrm>
        </p:spPr>
        <p:txBody>
          <a:bodyPr vert="eaVert">
            <a:normAutofit/>
          </a:bodyPr>
          <a:lstStyle/>
          <a:p>
            <a:pPr marL="0" indent="0">
              <a:buNone/>
            </a:pP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</a:t>
            </a:r>
            <a:r>
              <a:rPr lang="ja-JP" altLang="en-US" sz="3600" dirty="0">
                <a:highlight>
                  <a:srgbClr val="FFFF00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比較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」思考モデル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en-US" altLang="ja-JP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※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「水の東西」を思い出そう。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0715234-7E38-352E-B18A-DAB681BDE273}"/>
              </a:ext>
            </a:extLst>
          </p:cNvPr>
          <p:cNvSpPr/>
          <p:nvPr/>
        </p:nvSpPr>
        <p:spPr>
          <a:xfrm>
            <a:off x="4815748" y="100652"/>
            <a:ext cx="1785732" cy="17555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観点</a:t>
            </a:r>
            <a:endParaRPr kumimoji="1" lang="en-US" altLang="ja-JP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（視点）</a:t>
            </a:r>
            <a:endParaRPr kumimoji="1" lang="en-US" altLang="ja-JP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390A3A0-AAF4-CE9C-82FE-DA644E36A5CA}"/>
              </a:ext>
            </a:extLst>
          </p:cNvPr>
          <p:cNvSpPr/>
          <p:nvPr/>
        </p:nvSpPr>
        <p:spPr>
          <a:xfrm>
            <a:off x="7627343" y="99071"/>
            <a:ext cx="1484239" cy="661378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事例・対象</a:t>
            </a:r>
          </a:p>
        </p:txBody>
      </p:sp>
      <p:sp>
        <p:nvSpPr>
          <p:cNvPr id="2" name="矢印: 左右 1">
            <a:extLst>
              <a:ext uri="{FF2B5EF4-FFF2-40B4-BE49-F238E27FC236}">
                <a16:creationId xmlns:a16="http://schemas.microsoft.com/office/drawing/2014/main" id="{7DB11852-0AB7-A995-8FA0-CFB65B1D9350}"/>
              </a:ext>
            </a:extLst>
          </p:cNvPr>
          <p:cNvSpPr/>
          <p:nvPr/>
        </p:nvSpPr>
        <p:spPr>
          <a:xfrm>
            <a:off x="3846286" y="2011964"/>
            <a:ext cx="3781057" cy="622852"/>
          </a:xfrm>
          <a:prstGeom prst="left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CE44DE1-B264-623B-D76E-D87C794E02E6}"/>
              </a:ext>
            </a:extLst>
          </p:cNvPr>
          <p:cNvSpPr/>
          <p:nvPr/>
        </p:nvSpPr>
        <p:spPr>
          <a:xfrm>
            <a:off x="4209143" y="3063145"/>
            <a:ext cx="3135086" cy="369420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主張</a:t>
            </a:r>
            <a:endParaRPr kumimoji="1" lang="en-US" altLang="ja-JP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矢印: 下 10">
            <a:extLst>
              <a:ext uri="{FF2B5EF4-FFF2-40B4-BE49-F238E27FC236}">
                <a16:creationId xmlns:a16="http://schemas.microsoft.com/office/drawing/2014/main" id="{DF8B1668-F910-CE0A-3508-81D6E8EFDB56}"/>
              </a:ext>
            </a:extLst>
          </p:cNvPr>
          <p:cNvSpPr/>
          <p:nvPr/>
        </p:nvSpPr>
        <p:spPr>
          <a:xfrm>
            <a:off x="5467947" y="2393911"/>
            <a:ext cx="563218" cy="669234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809821B-2EB9-A7CE-11B0-4B54BE5334C8}"/>
              </a:ext>
            </a:extLst>
          </p:cNvPr>
          <p:cNvSpPr/>
          <p:nvPr/>
        </p:nvSpPr>
        <p:spPr>
          <a:xfrm>
            <a:off x="2329432" y="99070"/>
            <a:ext cx="1484239" cy="661378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事例・対象</a:t>
            </a:r>
          </a:p>
        </p:txBody>
      </p:sp>
    </p:spTree>
    <p:extLst>
      <p:ext uri="{BB962C8B-B14F-4D97-AF65-F5344CB8AC3E}">
        <p14:creationId xmlns:p14="http://schemas.microsoft.com/office/powerpoint/2010/main" val="21707348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5198876-BA1D-4ABF-AF0B-05E5FB93C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7222435"/>
          </a:xfrm>
        </p:spPr>
        <p:txBody>
          <a:bodyPr vert="eaVert">
            <a:normAutofit/>
          </a:bodyPr>
          <a:lstStyle/>
          <a:p>
            <a:pPr marL="0" indent="0">
              <a:buNone/>
            </a:pP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</a:t>
            </a:r>
            <a:r>
              <a:rPr lang="ja-JP" altLang="en-US" sz="3600" dirty="0">
                <a:highlight>
                  <a:srgbClr val="FFFF00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比較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」思考モデル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en-US" altLang="ja-JP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※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</a:t>
            </a:r>
            <a:r>
              <a:rPr lang="ja-JP" altLang="en-US" sz="3600" dirty="0">
                <a:highlight>
                  <a:srgbClr val="00FFFF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の東西」を思い出そう。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0715234-7E38-352E-B18A-DAB681BDE273}"/>
              </a:ext>
            </a:extLst>
          </p:cNvPr>
          <p:cNvSpPr/>
          <p:nvPr/>
        </p:nvSpPr>
        <p:spPr>
          <a:xfrm>
            <a:off x="4815748" y="100652"/>
            <a:ext cx="1785732" cy="175559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4000" dirty="0">
                <a:highlight>
                  <a:srgbClr val="00FFFF"/>
                </a:highligh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観点</a:t>
            </a:r>
            <a:endParaRPr kumimoji="1" lang="en-US" altLang="ja-JP" sz="4000" dirty="0">
              <a:highlight>
                <a:srgbClr val="00FFFF"/>
              </a:highlight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ja-JP" altLang="en-US" sz="4000" dirty="0">
                <a:highlight>
                  <a:srgbClr val="00FFFF"/>
                </a:highligh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（視点）</a:t>
            </a:r>
            <a:endParaRPr kumimoji="1" lang="en-US" altLang="ja-JP" sz="4000" dirty="0">
              <a:highlight>
                <a:srgbClr val="00FFFF"/>
              </a:highlight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390A3A0-AAF4-CE9C-82FE-DA644E36A5CA}"/>
              </a:ext>
            </a:extLst>
          </p:cNvPr>
          <p:cNvSpPr/>
          <p:nvPr/>
        </p:nvSpPr>
        <p:spPr>
          <a:xfrm>
            <a:off x="7627343" y="99071"/>
            <a:ext cx="1484239" cy="661378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事例・対象</a:t>
            </a:r>
          </a:p>
        </p:txBody>
      </p:sp>
      <p:sp>
        <p:nvSpPr>
          <p:cNvPr id="2" name="矢印: 左右 1">
            <a:extLst>
              <a:ext uri="{FF2B5EF4-FFF2-40B4-BE49-F238E27FC236}">
                <a16:creationId xmlns:a16="http://schemas.microsoft.com/office/drawing/2014/main" id="{7DB11852-0AB7-A995-8FA0-CFB65B1D9350}"/>
              </a:ext>
            </a:extLst>
          </p:cNvPr>
          <p:cNvSpPr/>
          <p:nvPr/>
        </p:nvSpPr>
        <p:spPr>
          <a:xfrm>
            <a:off x="3846286" y="2011964"/>
            <a:ext cx="3781057" cy="622852"/>
          </a:xfrm>
          <a:prstGeom prst="left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CE44DE1-B264-623B-D76E-D87C794E02E6}"/>
              </a:ext>
            </a:extLst>
          </p:cNvPr>
          <p:cNvSpPr/>
          <p:nvPr/>
        </p:nvSpPr>
        <p:spPr>
          <a:xfrm>
            <a:off x="4209143" y="3063145"/>
            <a:ext cx="3135086" cy="369420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主張</a:t>
            </a:r>
            <a:endParaRPr kumimoji="1" lang="en-US" altLang="ja-JP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矢印: 下 10">
            <a:extLst>
              <a:ext uri="{FF2B5EF4-FFF2-40B4-BE49-F238E27FC236}">
                <a16:creationId xmlns:a16="http://schemas.microsoft.com/office/drawing/2014/main" id="{DF8B1668-F910-CE0A-3508-81D6E8EFDB56}"/>
              </a:ext>
            </a:extLst>
          </p:cNvPr>
          <p:cNvSpPr/>
          <p:nvPr/>
        </p:nvSpPr>
        <p:spPr>
          <a:xfrm>
            <a:off x="5467947" y="2393911"/>
            <a:ext cx="563218" cy="669234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809821B-2EB9-A7CE-11B0-4B54BE5334C8}"/>
              </a:ext>
            </a:extLst>
          </p:cNvPr>
          <p:cNvSpPr/>
          <p:nvPr/>
        </p:nvSpPr>
        <p:spPr>
          <a:xfrm>
            <a:off x="2329432" y="99070"/>
            <a:ext cx="1484239" cy="661378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事例・対象</a:t>
            </a:r>
          </a:p>
        </p:txBody>
      </p:sp>
    </p:spTree>
    <p:extLst>
      <p:ext uri="{BB962C8B-B14F-4D97-AF65-F5344CB8AC3E}">
        <p14:creationId xmlns:p14="http://schemas.microsoft.com/office/powerpoint/2010/main" val="27306081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5198876-BA1D-4ABF-AF0B-05E5FB93C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7222435"/>
          </a:xfrm>
        </p:spPr>
        <p:txBody>
          <a:bodyPr vert="eaVert">
            <a:normAutofit/>
          </a:bodyPr>
          <a:lstStyle/>
          <a:p>
            <a:pPr marL="0" indent="0">
              <a:buNone/>
            </a:pPr>
            <a:r>
              <a:rPr lang="en-US" altLang="ja-JP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評価</a:t>
            </a:r>
            <a:r>
              <a:rPr lang="en-US" altLang="ja-JP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】</a:t>
            </a: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en-US" altLang="ja-JP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※</a:t>
            </a:r>
            <a:r>
              <a:rPr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教科書　一九四ページ参考</a:t>
            </a:r>
          </a:p>
          <a:p>
            <a:pPr marL="0" indent="0">
              <a:buNone/>
            </a:pP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・</a:t>
            </a:r>
            <a:r>
              <a:rPr lang="ja-JP" altLang="en-US" sz="3600" dirty="0">
                <a:highlight>
                  <a:srgbClr val="FFFF00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理解しやすく</a:t>
            </a:r>
            <a:endParaRPr lang="en-US" altLang="ja-JP" sz="3600" dirty="0">
              <a:highlight>
                <a:srgbClr val="FFFF00"/>
              </a:highlight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適切な語彙や表現で、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書くことができた。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（知識）</a:t>
            </a:r>
          </a:p>
          <a:p>
            <a:pPr marL="0" indent="0">
              <a:buNone/>
            </a:pP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・</a:t>
            </a:r>
            <a:r>
              <a:rPr lang="ja-JP" altLang="en-US" sz="3600" dirty="0">
                <a:highlight>
                  <a:srgbClr val="FFFF00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論の展開の仕方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を取り入れて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書くことができた。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（思考）</a:t>
            </a:r>
          </a:p>
          <a:p>
            <a:pPr marL="0" indent="0">
              <a:buNone/>
            </a:pP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・何が結論なのか、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3600" dirty="0">
                <a:highlight>
                  <a:srgbClr val="FFFF00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明確に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書くことができた。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　　　　　　　　　　　（思考）</a:t>
            </a:r>
            <a:endParaRPr lang="ja-JP" altLang="en-US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・結論を支えるための</a:t>
            </a:r>
            <a:r>
              <a:rPr lang="ja-JP" altLang="en-US" sz="3600" dirty="0">
                <a:highlight>
                  <a:srgbClr val="FFFF00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適切な</a:t>
            </a:r>
            <a:endParaRPr lang="en-US" altLang="ja-JP" sz="3600" dirty="0">
              <a:highlight>
                <a:srgbClr val="FFFF00"/>
              </a:highlight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3600" dirty="0">
                <a:highlight>
                  <a:srgbClr val="FFFF00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事例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を用いることができた。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　　　　　　　　　　　（思考）</a:t>
            </a:r>
            <a:endParaRPr lang="ja-JP" altLang="en-US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ja-JP" altLang="en-US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9427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3F7E6256-D83E-F9FA-3FFC-3D071389C30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7222435"/>
          </a:xfrm>
          <a:prstGeom prst="rect">
            <a:avLst/>
          </a:prstGeom>
        </p:spPr>
        <p:txBody>
          <a:bodyPr vert="eaVert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教科書　一七七ページ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何の絵に見えますか。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→どの「境界線」を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何として認識しているから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違いが生まれているので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しょうか。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6420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5198876-BA1D-4ABF-AF0B-05E5FB93C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7222435"/>
          </a:xfrm>
        </p:spPr>
        <p:txBody>
          <a:bodyPr vert="eaVert">
            <a:normAutofit/>
          </a:bodyPr>
          <a:lstStyle/>
          <a:p>
            <a:pPr marL="0" indent="0">
              <a:buNone/>
            </a:pP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★「</a:t>
            </a:r>
            <a:r>
              <a:rPr lang="ja-JP" altLang="en-US" sz="3600" dirty="0">
                <a:highlight>
                  <a:srgbClr val="FFFF00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境界線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」から・・・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どんなもの・どんなことが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区別（線引き）されていますか。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具体例を挙げてみましょう。　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9919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5198876-BA1D-4ABF-AF0B-05E5FB93C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7222435"/>
          </a:xfrm>
        </p:spPr>
        <p:txBody>
          <a:bodyPr vert="eaVert">
            <a:normAutofit/>
          </a:bodyPr>
          <a:lstStyle/>
          <a:p>
            <a:pPr marL="0" indent="0">
              <a:buNone/>
            </a:pP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en-US" altLang="ja-JP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教材のタイトル</a:t>
            </a:r>
            <a:r>
              <a:rPr lang="en-US" altLang="ja-JP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】</a:t>
            </a:r>
          </a:p>
          <a:p>
            <a:pPr marL="0" indent="0">
              <a:buNone/>
            </a:pP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①「ありのままの世界は</a:t>
            </a: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　　　見えない」</a:t>
            </a: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②「ものとことば」</a:t>
            </a: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それぞれのタイトルから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イメージされる内容を推測して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みましょう。</a:t>
            </a: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333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5198876-BA1D-4ABF-AF0B-05E5FB93C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7222435"/>
          </a:xfrm>
        </p:spPr>
        <p:txBody>
          <a:bodyPr vert="eaVert">
            <a:normAutofit/>
          </a:bodyPr>
          <a:lstStyle/>
          <a:p>
            <a:pPr marL="0" indent="0">
              <a:buNone/>
            </a:pP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en-US" altLang="ja-JP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単元の目標</a:t>
            </a:r>
            <a:r>
              <a:rPr lang="en-US" altLang="ja-JP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】</a:t>
            </a:r>
          </a:p>
          <a:p>
            <a:pPr marL="0" indent="0">
              <a:buNone/>
            </a:pPr>
            <a:endParaRPr lang="en-US" altLang="ja-JP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・</a:t>
            </a:r>
            <a:r>
              <a:rPr lang="ja-JP" altLang="en-US" sz="4000" dirty="0">
                <a:highlight>
                  <a:srgbClr val="FFFF00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事例</a:t>
            </a: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r>
              <a:rPr lang="ja-JP" altLang="en-US" sz="4000" dirty="0">
                <a:highlight>
                  <a:srgbClr val="FFFF00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主張</a:t>
            </a: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の関係を</a:t>
            </a: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　　整理する。</a:t>
            </a: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・論の</a:t>
            </a:r>
            <a:r>
              <a:rPr lang="ja-JP" altLang="en-US" sz="4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展開のパターンを</a:t>
            </a: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理解する。（</a:t>
            </a:r>
            <a:r>
              <a:rPr lang="ja-JP" altLang="en-US" sz="4000" dirty="0">
                <a:highlight>
                  <a:srgbClr val="00FFFF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思考モデル</a:t>
            </a: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）</a:t>
            </a: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・最後に</a:t>
            </a: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「</a:t>
            </a:r>
            <a:r>
              <a:rPr lang="ja-JP" altLang="en-US" sz="4000" dirty="0">
                <a:highlight>
                  <a:srgbClr val="FFFF00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境界線</a:t>
            </a: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」をテーマにした</a:t>
            </a: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marL="0" indent="0">
              <a:buNone/>
            </a:pP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　　　　　</a:t>
            </a:r>
            <a:r>
              <a:rPr lang="ja-JP" altLang="en-US" sz="4000" dirty="0">
                <a:highlight>
                  <a:srgbClr val="00FFFF"/>
                </a:highligh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意見文</a:t>
            </a: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を書く。</a:t>
            </a:r>
            <a:endParaRPr lang="en-US" altLang="ja-JP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4603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DA3500-0DB6-526B-BFD8-98BAB51AF1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57B286-9615-08F0-C028-92C6FB3C88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7687" y="1041400"/>
            <a:ext cx="11436626" cy="2387600"/>
          </a:xfrm>
        </p:spPr>
        <p:txBody>
          <a:bodyPr>
            <a:normAutofit/>
          </a:bodyPr>
          <a:lstStyle/>
          <a:p>
            <a:r>
              <a:rPr kumimoji="1" lang="en-US" altLang="ja-JP" sz="8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〈</a:t>
            </a:r>
            <a:r>
              <a:rPr kumimoji="1" lang="ja-JP" altLang="en-US" sz="8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資料②</a:t>
            </a:r>
            <a:r>
              <a:rPr kumimoji="1" lang="en-US" altLang="ja-JP" sz="8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〉</a:t>
            </a:r>
            <a:endParaRPr kumimoji="1" lang="ja-JP" altLang="en-US" sz="8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74C87C2-0EE8-88B8-F119-5D4A4B6753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kumimoji="1" lang="en-US" altLang="ja-JP" sz="3600" dirty="0"/>
          </a:p>
          <a:p>
            <a:endParaRPr kumimoji="1"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2604490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9FA520-B5D2-46F3-B515-B3813E3A8A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7687" y="1041399"/>
            <a:ext cx="11436626" cy="4789558"/>
          </a:xfrm>
        </p:spPr>
        <p:txBody>
          <a:bodyPr>
            <a:normAutofit/>
          </a:bodyPr>
          <a:lstStyle/>
          <a:p>
            <a:r>
              <a:rPr kumimoji="1" lang="ja-JP" altLang="en-US" sz="8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「ありのままの世界は」</a:t>
            </a:r>
            <a:br>
              <a:rPr kumimoji="1" lang="en-US" altLang="ja-JP" sz="8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kumimoji="1" lang="ja-JP" altLang="en-US" sz="8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見えない」</a:t>
            </a:r>
            <a:br>
              <a:rPr kumimoji="1" lang="en-US" altLang="ja-JP" sz="8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br>
              <a:rPr kumimoji="1" lang="en-US" altLang="ja-JP" sz="8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～論の展開の仕方～</a:t>
            </a:r>
            <a:endParaRPr kumimoji="1" lang="ja-JP" altLang="en-US" sz="8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4774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24c30c7-6183-4bbf-8f5a-0619846ff2e2_Enabled">
    <vt:lpwstr>true</vt:lpwstr>
  </property>
  <property fmtid="{D5CDD505-2E9C-101B-9397-08002B2CF9AE}" pid="3" name="MSIP_Label_624c30c7-6183-4bbf-8f5a-0619846ff2e2_SetDate">
    <vt:lpwstr>2023-11-01T11:00:09Z</vt:lpwstr>
  </property>
  <property fmtid="{D5CDD505-2E9C-101B-9397-08002B2CF9AE}" pid="4" name="MSIP_Label_624c30c7-6183-4bbf-8f5a-0619846ff2e2_Method">
    <vt:lpwstr>Standard</vt:lpwstr>
  </property>
  <property fmtid="{D5CDD505-2E9C-101B-9397-08002B2CF9AE}" pid="5" name="MSIP_Label_624c30c7-6183-4bbf-8f5a-0619846ff2e2_Name">
    <vt:lpwstr>組織外公開</vt:lpwstr>
  </property>
  <property fmtid="{D5CDD505-2E9C-101B-9397-08002B2CF9AE}" pid="6" name="MSIP_Label_624c30c7-6183-4bbf-8f5a-0619846ff2e2_SiteId">
    <vt:lpwstr>2c12496b-3cf3-4d5b-b8fe-9b6a510058d9</vt:lpwstr>
  </property>
  <property fmtid="{D5CDD505-2E9C-101B-9397-08002B2CF9AE}" pid="7" name="MSIP_Label_624c30c7-6183-4bbf-8f5a-0619846ff2e2_ActionId">
    <vt:lpwstr>bdb6e912-4541-436d-89fc-b71cf2a7fcce</vt:lpwstr>
  </property>
  <property fmtid="{D5CDD505-2E9C-101B-9397-08002B2CF9AE}" pid="8" name="MSIP_Label_624c30c7-6183-4bbf-8f5a-0619846ff2e2_ContentBits">
    <vt:lpwstr>0</vt:lpwstr>
  </property>
</Properties>
</file>